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59" r:id="rId11"/>
    <p:sldId id="269" r:id="rId12"/>
    <p:sldId id="265" r:id="rId13"/>
    <p:sldId id="270" r:id="rId14"/>
    <p:sldId id="267" r:id="rId15"/>
    <p:sldId id="266" r:id="rId16"/>
    <p:sldId id="271" r:id="rId17"/>
    <p:sldId id="272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18DD-8030-4C39-801B-AC11988E41F2}" type="datetimeFigureOut">
              <a:rPr lang="it-IT" smtClean="0"/>
              <a:pPr/>
              <a:t>13/01/2023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A5BE-D27B-42DF-A53E-42EA409719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18DD-8030-4C39-801B-AC11988E41F2}" type="datetimeFigureOut">
              <a:rPr lang="it-IT" smtClean="0"/>
              <a:pPr/>
              <a:t>13/01/2023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A5BE-D27B-42DF-A53E-42EA409719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18DD-8030-4C39-801B-AC11988E41F2}" type="datetimeFigureOut">
              <a:rPr lang="it-IT" smtClean="0"/>
              <a:pPr/>
              <a:t>13/01/2023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A5BE-D27B-42DF-A53E-42EA409719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18DD-8030-4C39-801B-AC11988E41F2}" type="datetimeFigureOut">
              <a:rPr lang="it-IT" smtClean="0"/>
              <a:pPr/>
              <a:t>13/01/2023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A5BE-D27B-42DF-A53E-42EA409719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18DD-8030-4C39-801B-AC11988E41F2}" type="datetimeFigureOut">
              <a:rPr lang="it-IT" smtClean="0"/>
              <a:pPr/>
              <a:t>13/01/2023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A5BE-D27B-42DF-A53E-42EA409719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18DD-8030-4C39-801B-AC11988E41F2}" type="datetimeFigureOut">
              <a:rPr lang="it-IT" smtClean="0"/>
              <a:pPr/>
              <a:t>13/01/2023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A5BE-D27B-42DF-A53E-42EA409719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18DD-8030-4C39-801B-AC11988E41F2}" type="datetimeFigureOut">
              <a:rPr lang="it-IT" smtClean="0"/>
              <a:pPr/>
              <a:t>13/01/2023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A5BE-D27B-42DF-A53E-42EA409719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18DD-8030-4C39-801B-AC11988E41F2}" type="datetimeFigureOut">
              <a:rPr lang="it-IT" smtClean="0"/>
              <a:pPr/>
              <a:t>13/01/2023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A5BE-D27B-42DF-A53E-42EA409719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18DD-8030-4C39-801B-AC11988E41F2}" type="datetimeFigureOut">
              <a:rPr lang="it-IT" smtClean="0"/>
              <a:pPr/>
              <a:t>13/01/2023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A5BE-D27B-42DF-A53E-42EA409719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18DD-8030-4C39-801B-AC11988E41F2}" type="datetimeFigureOut">
              <a:rPr lang="it-IT" smtClean="0"/>
              <a:pPr/>
              <a:t>13/01/2023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A5BE-D27B-42DF-A53E-42EA409719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18DD-8030-4C39-801B-AC11988E41F2}" type="datetimeFigureOut">
              <a:rPr lang="it-IT" smtClean="0"/>
              <a:pPr/>
              <a:t>13/01/2023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A5BE-D27B-42DF-A53E-42EA409719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418DD-8030-4C39-801B-AC11988E41F2}" type="datetimeFigureOut">
              <a:rPr lang="it-IT" smtClean="0"/>
              <a:pPr/>
              <a:t>13/01/2023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8A5BE-D27B-42DF-A53E-42EA4097198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428759"/>
          </a:xfrm>
        </p:spPr>
        <p:txBody>
          <a:bodyPr/>
          <a:lstStyle/>
          <a:p>
            <a:r>
              <a:rPr lang="it-IT" dirty="0"/>
              <a:t>I DIECI COMANDAMENTI</a:t>
            </a:r>
          </a:p>
        </p:txBody>
      </p:sp>
      <p:pic>
        <p:nvPicPr>
          <p:cNvPr id="12290" name="Picture 2" descr="Civico20News - Mosè è realmente esistito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000240"/>
            <a:ext cx="5149821" cy="38623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it-IT" sz="2400" dirty="0">
                <a:solidFill>
                  <a:schemeClr val="accent5">
                    <a:lumMod val="75000"/>
                  </a:schemeClr>
                </a:solidFill>
              </a:rPr>
              <a:t>ANALIZZIAMO I 10 </a:t>
            </a:r>
            <a:r>
              <a:rPr lang="it-IT" sz="2400" b="1" dirty="0">
                <a:solidFill>
                  <a:srgbClr val="FF0000"/>
                </a:solidFill>
              </a:rPr>
              <a:t>COMANDAMENTI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i="1" dirty="0"/>
              <a:t>    </a:t>
            </a:r>
          </a:p>
          <a:p>
            <a:pPr algn="just">
              <a:buNone/>
            </a:pPr>
            <a:r>
              <a:rPr lang="it-IT" sz="2800" i="1" dirty="0"/>
              <a:t>    Mosè salì sul monte e Dio gli disse dieci parole, chiamate anche “Decalogo” o “Dieci comandamenti”. Queste parole furono scolpite su due tavole di pietra per essere donate agli uomini</a:t>
            </a:r>
          </a:p>
          <a:p>
            <a:pPr>
              <a:buNone/>
            </a:pPr>
            <a:r>
              <a:rPr lang="it-IT" sz="2800" i="1" dirty="0"/>
              <a:t>         </a:t>
            </a:r>
            <a:r>
              <a:rPr lang="it-IT" sz="2800" i="1" dirty="0">
                <a:solidFill>
                  <a:srgbClr val="FF0000"/>
                </a:solidFill>
              </a:rPr>
              <a:t>perché vivessero in modo giusto e felice      </a:t>
            </a:r>
          </a:p>
          <a:p>
            <a:pPr>
              <a:buNone/>
            </a:pPr>
            <a:r>
              <a:rPr lang="it-IT" sz="2800" i="1" dirty="0">
                <a:solidFill>
                  <a:srgbClr val="FF0000"/>
                </a:solidFill>
              </a:rPr>
              <a:t>         perché sapessero come RELAZIONARSI con DIO</a:t>
            </a:r>
          </a:p>
          <a:p>
            <a:pPr>
              <a:buNone/>
            </a:pPr>
            <a:r>
              <a:rPr lang="it-IT" sz="2800" i="1" dirty="0">
                <a:solidFill>
                  <a:srgbClr val="FF0000"/>
                </a:solidFill>
              </a:rPr>
              <a:t>         perché sapessero come RELAZIONARSI TRA LORO</a:t>
            </a:r>
          </a:p>
          <a:p>
            <a:pPr>
              <a:buNone/>
            </a:pPr>
            <a:endParaRPr lang="it-IT" sz="2800" i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2800" b="1" i="1" dirty="0">
                <a:solidFill>
                  <a:srgbClr val="0070C0"/>
                </a:solidFill>
              </a:rPr>
              <a:t>I PRIMI TRE riguardano la nostra RELAZIONE CON DIO</a:t>
            </a:r>
          </a:p>
          <a:p>
            <a:pPr>
              <a:buNone/>
            </a:pPr>
            <a:endParaRPr lang="it-IT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CE2FC0D-BB13-497B-2B6F-ABBDCCC83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i="1" dirty="0">
                <a:solidFill>
                  <a:schemeClr val="accent5">
                    <a:lumMod val="75000"/>
                  </a:schemeClr>
                </a:solidFill>
              </a:rPr>
              <a:t>       </a:t>
            </a:r>
            <a:r>
              <a:rPr lang="it-IT" sz="3900" b="1" i="1" dirty="0">
                <a:solidFill>
                  <a:schemeClr val="accent5">
                    <a:lumMod val="75000"/>
                  </a:schemeClr>
                </a:solidFill>
              </a:rPr>
              <a:t>«IO SONO IL SIGNORE TUO DIO   </a:t>
            </a:r>
          </a:p>
          <a:p>
            <a:pPr algn="ctr">
              <a:buNone/>
            </a:pPr>
            <a:r>
              <a:rPr lang="it-IT" sz="3900" b="1" i="1" dirty="0">
                <a:solidFill>
                  <a:schemeClr val="accent5">
                    <a:lumMod val="75000"/>
                  </a:schemeClr>
                </a:solidFill>
              </a:rPr>
              <a:t> NON AVRAI ALTRO DIO </a:t>
            </a:r>
          </a:p>
          <a:p>
            <a:pPr algn="ctr">
              <a:buNone/>
            </a:pPr>
            <a:r>
              <a:rPr lang="it-IT" sz="3900" b="1" i="1" dirty="0">
                <a:solidFill>
                  <a:schemeClr val="accent5">
                    <a:lumMod val="75000"/>
                  </a:schemeClr>
                </a:solidFill>
              </a:rPr>
              <a:t>ALL’INFUORI DI ME»</a:t>
            </a:r>
          </a:p>
          <a:p>
            <a:pPr>
              <a:buNone/>
            </a:pPr>
            <a:r>
              <a:rPr lang="it-IT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it-IT" sz="3200" i="1" dirty="0"/>
              <a:t>Che cosa significa che solo il Signore deve essere il nostro Dio?</a:t>
            </a:r>
          </a:p>
          <a:p>
            <a:pPr>
              <a:buNone/>
            </a:pPr>
            <a:r>
              <a:rPr lang="it-IT" i="1" dirty="0"/>
              <a:t>Ci possono essere cose nella nostra vita che riteniamo importanti come un Dio?</a:t>
            </a:r>
            <a:endParaRPr lang="it-IT" sz="3200" i="1" dirty="0"/>
          </a:p>
          <a:p>
            <a:pPr>
              <a:buNone/>
            </a:pPr>
            <a:endParaRPr lang="it-IT" i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it-IT" sz="3200" i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it-IT" sz="3200" i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it-IT" sz="3200" i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142092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3900" b="1" i="1" dirty="0">
                <a:solidFill>
                  <a:schemeClr val="accent5">
                    <a:lumMod val="75000"/>
                  </a:schemeClr>
                </a:solidFill>
              </a:rPr>
              <a:t>“Non pronunciare il nome di Dio invano”.</a:t>
            </a:r>
          </a:p>
          <a:p>
            <a:pPr>
              <a:buNone/>
            </a:pPr>
            <a:r>
              <a:rPr lang="it-IT" sz="3000" i="1" dirty="0"/>
              <a:t>    “Dio” è un nome da pronunciare con amore e rispetto, non lo si deve pronunciare inutilmente o come imprecazione. Invochiamolo nella preghiera, rivolgiamoci a Lui come ad un padre misericordioso.</a:t>
            </a:r>
          </a:p>
          <a:p>
            <a:pPr>
              <a:buNone/>
            </a:pPr>
            <a:r>
              <a:rPr lang="it-IT" sz="3600" b="1" i="1" dirty="0">
                <a:solidFill>
                  <a:schemeClr val="accent5">
                    <a:lumMod val="75000"/>
                  </a:schemeClr>
                </a:solidFill>
              </a:rPr>
              <a:t>“Ricordati di santificare le feste”. </a:t>
            </a:r>
          </a:p>
          <a:p>
            <a:pPr>
              <a:buNone/>
            </a:pPr>
            <a:r>
              <a:rPr lang="it-IT" sz="3000" i="1" dirty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it-IT" sz="3000" i="1" dirty="0"/>
              <a:t>Ogni domenica Dio ci aspetta, ci dà appuntamento per stare con Lui e ricordarci che Lui c’è e ci vuole bene. Dovremmo desiderare di stare con Lui, come con un nostro amico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702D7E6-9A00-398E-658B-19D508AB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3600400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Gli altri comandamenti ci insegnano la relazione d’amore con gli altri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/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cap="none" dirty="0"/>
              <a:t>ci possono essere pericoli che minacciano la relazione d’amore con gli altri</a:t>
            </a:r>
            <a:r>
              <a:rPr lang="it-IT" dirty="0">
                <a:solidFill>
                  <a:srgbClr val="FF0000"/>
                </a:solidFill>
              </a:rPr>
              <a:t/>
            </a:r>
            <a:br>
              <a:rPr lang="it-IT" dirty="0">
                <a:solidFill>
                  <a:srgbClr val="FF0000"/>
                </a:solidFill>
              </a:rPr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F865B25F-24CD-ED58-94DF-D01205D36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552" y="2285992"/>
            <a:ext cx="8064896" cy="445537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3600" b="1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3600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it-IT" sz="3600" b="1" dirty="0">
                <a:solidFill>
                  <a:srgbClr val="0070C0"/>
                </a:solidFill>
              </a:rPr>
              <a:t>Se mettiamo in atto comportamenti sbagliati, roviniamo la relazione con gli altri, non ci rapportiamo a loro come a fratelli</a:t>
            </a:r>
          </a:p>
        </p:txBody>
      </p:sp>
    </p:spTree>
    <p:extLst>
      <p:ext uri="{BB962C8B-B14F-4D97-AF65-F5344CB8AC3E}">
        <p14:creationId xmlns="" xmlns:p14="http://schemas.microsoft.com/office/powerpoint/2010/main" val="1751001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4000" i="1" dirty="0" smtClean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it-IT" sz="4000" b="1" i="1" dirty="0" smtClean="0">
                <a:solidFill>
                  <a:schemeClr val="accent5">
                    <a:lumMod val="75000"/>
                  </a:schemeClr>
                </a:solidFill>
              </a:rPr>
              <a:t>Onora il padre e la madre”</a:t>
            </a:r>
            <a:endParaRPr lang="it-IT" sz="4000" i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it-IT" sz="4000" b="1" i="1" dirty="0">
                <a:solidFill>
                  <a:schemeClr val="accent5">
                    <a:lumMod val="75000"/>
                  </a:schemeClr>
                </a:solidFill>
              </a:rPr>
              <a:t>«Non uccidere» </a:t>
            </a:r>
          </a:p>
          <a:p>
            <a:pPr>
              <a:buNone/>
            </a:pPr>
            <a:r>
              <a:rPr lang="it-IT" sz="4000" b="1" i="1" dirty="0">
                <a:solidFill>
                  <a:schemeClr val="accent5">
                    <a:lumMod val="75000"/>
                  </a:schemeClr>
                </a:solidFill>
              </a:rPr>
              <a:t>«Non commettere atti impuri»</a:t>
            </a:r>
            <a:endParaRPr lang="it-IT" sz="4000" b="1" i="1" dirty="0"/>
          </a:p>
          <a:p>
            <a:pPr>
              <a:buNone/>
            </a:pPr>
            <a:r>
              <a:rPr lang="it-IT" sz="4000" b="1" i="1" dirty="0">
                <a:solidFill>
                  <a:schemeClr val="accent5">
                    <a:lumMod val="75000"/>
                  </a:schemeClr>
                </a:solidFill>
              </a:rPr>
              <a:t>«Non rubare» </a:t>
            </a:r>
          </a:p>
          <a:p>
            <a:pPr>
              <a:buNone/>
            </a:pPr>
            <a:r>
              <a:rPr lang="it-IT" sz="4000" b="1" i="1" dirty="0">
                <a:solidFill>
                  <a:schemeClr val="accent5">
                    <a:lumMod val="75000"/>
                  </a:schemeClr>
                </a:solidFill>
              </a:rPr>
              <a:t>«Non dire il falso”</a:t>
            </a:r>
          </a:p>
          <a:p>
            <a:pPr>
              <a:buNone/>
            </a:pPr>
            <a:r>
              <a:rPr lang="it-IT" sz="4000" b="1" i="1" dirty="0">
                <a:solidFill>
                  <a:schemeClr val="accent5">
                    <a:lumMod val="75000"/>
                  </a:schemeClr>
                </a:solidFill>
              </a:rPr>
              <a:t>«Non desiderare la roba d’altri»</a:t>
            </a:r>
          </a:p>
          <a:p>
            <a:pPr>
              <a:buNone/>
            </a:pPr>
            <a:r>
              <a:rPr lang="it-IT" sz="4000" b="1" i="1" dirty="0">
                <a:solidFill>
                  <a:schemeClr val="accent5">
                    <a:lumMod val="75000"/>
                  </a:schemeClr>
                </a:solidFill>
              </a:rPr>
              <a:t>“Non desiderare la donna d’altri»</a:t>
            </a:r>
          </a:p>
          <a:p>
            <a:pPr>
              <a:buNone/>
            </a:pPr>
            <a:endParaRPr lang="it-IT" sz="2800" dirty="0"/>
          </a:p>
          <a:p>
            <a:pPr>
              <a:buNone/>
            </a:pPr>
            <a:endParaRPr lang="it-IT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b="1" i="1" dirty="0">
                <a:solidFill>
                  <a:srgbClr val="FF0000"/>
                </a:solidFill>
              </a:rPr>
              <a:t>I comandamenti ci insegnano come vivere con gli altri con lo stesso amore </a:t>
            </a:r>
          </a:p>
          <a:p>
            <a:pPr algn="ctr">
              <a:buNone/>
            </a:pPr>
            <a:r>
              <a:rPr lang="it-IT" b="1" i="1" dirty="0">
                <a:solidFill>
                  <a:srgbClr val="FF0000"/>
                </a:solidFill>
              </a:rPr>
              <a:t>    che Dio dimostra a noi</a:t>
            </a:r>
          </a:p>
          <a:p>
            <a:pPr>
              <a:buNone/>
            </a:pPr>
            <a:endParaRPr lang="it-IT" sz="28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t-IT" sz="2800" b="1" i="1" dirty="0"/>
              <a:t>Sono simili a binari </a:t>
            </a:r>
          </a:p>
          <a:p>
            <a:pPr algn="ctr">
              <a:buNone/>
            </a:pPr>
            <a:r>
              <a:rPr lang="it-IT" sz="2800" b="1" i="1" dirty="0"/>
              <a:t>Se li seguiamo, ci portano alla meta</a:t>
            </a:r>
          </a:p>
          <a:p>
            <a:pPr algn="ctr">
              <a:buNone/>
            </a:pPr>
            <a:endParaRPr lang="it-IT" sz="2800" b="1" i="1" dirty="0"/>
          </a:p>
          <a:p>
            <a:pPr algn="ctr">
              <a:buNone/>
            </a:pPr>
            <a:r>
              <a:rPr lang="it-IT" sz="2800" b="1" i="1" dirty="0"/>
              <a:t>Qual è la meta?</a:t>
            </a:r>
          </a:p>
          <a:p>
            <a:pPr algn="ctr">
              <a:buNone/>
            </a:pPr>
            <a:endParaRPr lang="it-IT" sz="2800" b="1" i="1" dirty="0"/>
          </a:p>
          <a:p>
            <a:pPr algn="ctr">
              <a:buNone/>
            </a:pPr>
            <a:r>
              <a:rPr lang="it-IT" sz="2800" b="1" i="1" dirty="0"/>
              <a:t>Una RELAZIONE D’AMORE CON DIO E TRA NOI</a:t>
            </a:r>
          </a:p>
          <a:p>
            <a:pPr>
              <a:buNone/>
            </a:pPr>
            <a:endParaRPr lang="it-IT" sz="2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it-IT" sz="2800" i="1" dirty="0" smtClean="0">
                <a:solidFill>
                  <a:schemeClr val="accent5">
                    <a:lumMod val="75000"/>
                  </a:schemeClr>
                </a:solidFill>
              </a:rPr>
              <a:t>     </a:t>
            </a:r>
            <a:endParaRPr lang="it-IT" sz="2800" dirty="0"/>
          </a:p>
          <a:p>
            <a:pPr>
              <a:buNone/>
            </a:pPr>
            <a:endParaRPr lang="it-IT" sz="2800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8DAC298-7F91-297D-C091-6A9D830E7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Gesù ha ripreso i dieci comandamenti.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4E106CD-B604-1078-EA7E-1C6A7BB8A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8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 pongono la domanda: “Qual è </a:t>
            </a:r>
            <a:r>
              <a:rPr lang="it-IT" sz="2800" b="1" u="sng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più grande comandamento </a:t>
            </a:r>
            <a:r>
              <a:rPr lang="it-IT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 Legge?”(Mt 22, 36),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Gesù risponde: “</a:t>
            </a:r>
            <a:r>
              <a:rPr lang="it-IT" sz="2800" b="1" u="sng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Amerai il Signore Dio tuo </a:t>
            </a:r>
            <a:r>
              <a:rPr lang="it-IT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tutto il cuore, con tutta la tua anima e con tutta la tua mente. Questo è il più grande e il primo dei comandamenti.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il secondo è simile al primo:</a:t>
            </a:r>
            <a:r>
              <a:rPr lang="it-IT" sz="2800" b="1" u="sng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Amerai il prossimo tuo</a:t>
            </a:r>
            <a:r>
              <a:rPr lang="it-IT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come te stesso. Da questi due comandamenti dipende la vita del cristiano.</a:t>
            </a:r>
            <a:endParaRPr lang="it-IT" sz="28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154602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200EE01F-D292-1F3C-E8A7-508627D75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908721"/>
            <a:ext cx="7772400" cy="3960440"/>
          </a:xfrm>
        </p:spPr>
        <p:txBody>
          <a:bodyPr>
            <a:normAutofit/>
          </a:bodyPr>
          <a:lstStyle/>
          <a:p>
            <a:pPr algn="ctr"/>
            <a:r>
              <a:rPr lang="it-IT" sz="4000" b="1" u="sng" dirty="0">
                <a:solidFill>
                  <a:srgbClr val="0070C0"/>
                </a:solidFill>
              </a:rPr>
              <a:t>L’AMORE </a:t>
            </a:r>
          </a:p>
          <a:p>
            <a:pPr algn="ctr"/>
            <a:r>
              <a:rPr lang="it-IT" sz="4000" b="1" u="sng" dirty="0">
                <a:solidFill>
                  <a:srgbClr val="0070C0"/>
                </a:solidFill>
              </a:rPr>
              <a:t>E’ IL COMANDAMENTO </a:t>
            </a:r>
          </a:p>
          <a:p>
            <a:pPr algn="ctr"/>
            <a:r>
              <a:rPr lang="it-IT" sz="4000" b="1" u="sng">
                <a:solidFill>
                  <a:srgbClr val="0070C0"/>
                </a:solidFill>
              </a:rPr>
              <a:t>PIU</a:t>
            </a:r>
            <a:r>
              <a:rPr lang="it-IT" sz="4000" b="1" u="sng" dirty="0" err="1">
                <a:solidFill>
                  <a:srgbClr val="0070C0"/>
                </a:solidFill>
              </a:rPr>
              <a:t>’</a:t>
            </a:r>
            <a:r>
              <a:rPr lang="it-IT" sz="4000" b="1" u="sng" dirty="0">
                <a:solidFill>
                  <a:srgbClr val="0070C0"/>
                </a:solidFill>
              </a:rPr>
              <a:t> GRANDE</a:t>
            </a:r>
          </a:p>
        </p:txBody>
      </p:sp>
    </p:spTree>
    <p:extLst>
      <p:ext uri="{BB962C8B-B14F-4D97-AF65-F5344CB8AC3E}">
        <p14:creationId xmlns="" xmlns:p14="http://schemas.microsoft.com/office/powerpoint/2010/main" val="3522372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2178550-54F3-A9B2-EC69-E20C6A250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/>
          <a:lstStyle/>
          <a:p>
            <a:r>
              <a:rPr lang="it-IT" dirty="0"/>
              <a:t>Dio consegna i </a:t>
            </a:r>
            <a:r>
              <a:rPr lang="it-IT" dirty="0">
                <a:solidFill>
                  <a:srgbClr val="FF0000"/>
                </a:solidFill>
              </a:rPr>
              <a:t>COMANDAMENTI</a:t>
            </a:r>
            <a:r>
              <a:rPr lang="it-IT" dirty="0"/>
              <a:t> a Mosè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A6113746-8FC3-430D-86BD-51A98F8C9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016" y="2870672"/>
            <a:ext cx="8348464" cy="2718568"/>
          </a:xfrm>
        </p:spPr>
        <p:txBody>
          <a:bodyPr>
            <a:noAutofit/>
          </a:bodyPr>
          <a:lstStyle/>
          <a:p>
            <a:r>
              <a:rPr lang="it-IT" sz="3600" dirty="0">
                <a:solidFill>
                  <a:schemeClr val="tx1"/>
                </a:solidFill>
              </a:rPr>
              <a:t>Perché vuole che il popolo che lui guida imposti nel modo giusto </a:t>
            </a:r>
          </a:p>
          <a:p>
            <a:r>
              <a:rPr lang="it-IT" sz="3600" dirty="0">
                <a:solidFill>
                  <a:schemeClr val="tx1"/>
                </a:solidFill>
              </a:rPr>
              <a:t>la </a:t>
            </a:r>
            <a:r>
              <a:rPr lang="it-IT" sz="3600" dirty="0">
                <a:solidFill>
                  <a:srgbClr val="FF0000"/>
                </a:solidFill>
              </a:rPr>
              <a:t>RELAZIONE </a:t>
            </a:r>
            <a:r>
              <a:rPr lang="it-IT" sz="3600" dirty="0">
                <a:solidFill>
                  <a:schemeClr val="tx1"/>
                </a:solidFill>
              </a:rPr>
              <a:t>CON DIO E CON GLI UOMINI </a:t>
            </a:r>
          </a:p>
        </p:txBody>
      </p:sp>
    </p:spTree>
    <p:extLst>
      <p:ext uri="{BB962C8B-B14F-4D97-AF65-F5344CB8AC3E}">
        <p14:creationId xmlns="" xmlns:p14="http://schemas.microsoft.com/office/powerpoint/2010/main" val="2087950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43932" cy="857256"/>
          </a:xfrm>
        </p:spPr>
        <p:txBody>
          <a:bodyPr/>
          <a:lstStyle/>
          <a:p>
            <a:r>
              <a:rPr lang="it-IT" dirty="0"/>
              <a:t>Un po’ di storia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/>
              <a:t>    Il popolo degli israeliti (o ebrei = il popolo scelto da Dio) In quel tempo si trovava in Egitto.</a:t>
            </a:r>
          </a:p>
          <a:p>
            <a:pPr>
              <a:buNone/>
            </a:pPr>
            <a:r>
              <a:rPr lang="it-IT" dirty="0"/>
              <a:t>    Gli israeliti erano molto numerosi e stavano diventando anche potenti, tanto che gli egiziani cominciarono a temerli</a:t>
            </a:r>
          </a:p>
          <a:p>
            <a:pPr>
              <a:buNone/>
            </a:pPr>
            <a:r>
              <a:rPr lang="it-IT" dirty="0"/>
              <a:t>    Salì al trono un faraone molto crudele, decise di far schiavi tutti gli ebrei e metterli ai lavori forzati, inoltre mandò i suoi soldati a uccidere tutti i neonati maschi degli ebrei.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600" dirty="0"/>
              <a:t>    In una famiglia ebrea un giorno nacque un bel bambino, la sua mamma per salvarlo dai soldati del faraone lo mise in una cesta e la depose sul fiume Nilo. Proprio lì vicino faceva il bagno la figlia del faraone con le sue serve, vedendo il bambino ne ebbe compassione e decise di tenerlo come se fosse suo figlio. Il bambino venne chiamato MOSE’ che significa «salvato</a:t>
            </a:r>
            <a:r>
              <a:rPr lang="it-IT" sz="2600" i="1" dirty="0"/>
              <a:t> dalle acque»</a:t>
            </a:r>
            <a:r>
              <a:rPr lang="it-IT" sz="2600" dirty="0"/>
              <a:t>.</a:t>
            </a:r>
          </a:p>
          <a:p>
            <a:pPr>
              <a:buNone/>
            </a:pPr>
            <a:r>
              <a:rPr lang="it-IT" sz="2800" dirty="0"/>
              <a:t>    Mosè crebbe sano e felice e divenne una persona importante fra gli egiziani. Crescendo scoprì le sue vere origini e un giorno vedendo come venivano</a:t>
            </a:r>
            <a:r>
              <a:rPr lang="it-IT" sz="2800" i="1" dirty="0"/>
              <a:t> </a:t>
            </a:r>
            <a:r>
              <a:rPr lang="it-IT" sz="2800" dirty="0"/>
              <a:t>trattati male i suoi fratelli ebrei si arrabbiò così tanto che uccise un soldato del faraone. </a:t>
            </a:r>
          </a:p>
          <a:p>
            <a:pPr>
              <a:buNone/>
            </a:pPr>
            <a:r>
              <a:rPr lang="it-IT" sz="2800" dirty="0"/>
              <a:t>    La sua vita era in pericolo e fu costretto a fuggire nel deserto.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/>
              <a:t>    Mentre un giorno Mosè stava pascolando il gregge, condusse il bestiame vicino a un monte chiamato Sinai.</a:t>
            </a:r>
          </a:p>
          <a:p>
            <a:pPr>
              <a:buNone/>
            </a:pPr>
            <a:r>
              <a:rPr lang="it-IT" dirty="0"/>
              <a:t>     Qui gli apparve l’angelo del Signore in una fiamma di fuoco in mezzo a un roveto. Egli guardò ed ecco: il roveto ardeva nel fuoco, ma non si consumava.  </a:t>
            </a:r>
          </a:p>
          <a:p>
            <a:pPr>
              <a:buNone/>
            </a:pPr>
            <a:r>
              <a:rPr lang="it-IT" dirty="0"/>
              <a:t>     Mosè  si avvicinò per vedere meglio e Dio lo chiamò : «Mosè, Mosè!». </a:t>
            </a:r>
          </a:p>
          <a:p>
            <a:pPr>
              <a:buNone/>
            </a:pPr>
            <a:r>
              <a:rPr lang="it-IT" dirty="0"/>
              <a:t>    Rispose: «Eccomi!». Riprese: «Io sono il Dio di tuo padre, il Dio di Abramo, il Dio di Isacco, il Dio di Giacobbe. Ho osservato la miseria del mio popolo in Egitto e ho udito il grido a causa dei suoi sorveglianti; conosco infatti le sue sofferenze.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     Ora va! Io ti mando dal faraone, fa uscire dall'Egitto il mio popolo, gli Israeliti!».</a:t>
            </a:r>
          </a:p>
          <a:p>
            <a:pPr>
              <a:buNone/>
            </a:pPr>
            <a:r>
              <a:rPr lang="it-IT" dirty="0"/>
              <a:t>      Mosè disse a Dio: «Chi sono io per andare dal faraone e per far uscire dall'Egitto gli Israeliti? Non mi crederanno!». Dio rispose: «</a:t>
            </a:r>
            <a:r>
              <a:rPr lang="it-IT" b="1" dirty="0"/>
              <a:t>Non temere, io sarò con te!</a:t>
            </a:r>
            <a:r>
              <a:rPr lang="it-IT" dirty="0"/>
              <a:t>»</a:t>
            </a:r>
          </a:p>
          <a:p>
            <a:pPr>
              <a:buNone/>
            </a:pPr>
            <a:r>
              <a:rPr lang="it-IT" dirty="0"/>
              <a:t>     Mosè si fidò di Dio e assieme a suo fratello Aronne si recarono dal faraone per chiedergli di liberare il loro popolo.</a:t>
            </a:r>
          </a:p>
          <a:p>
            <a:pPr>
              <a:buNone/>
            </a:pPr>
            <a:r>
              <a:rPr lang="it-IT" dirty="0"/>
              <a:t>      Il faraone ovviamente non ne voleva sapere e cacciò via Mosè.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/>
              <a:t>    Mosè allora guidò il popolo fuori dall’Egitto seguendo le indicazioni che gli dava il Signore.</a:t>
            </a:r>
          </a:p>
          <a:p>
            <a:pPr>
              <a:buNone/>
            </a:pPr>
            <a:r>
              <a:rPr lang="it-IT" dirty="0"/>
              <a:t>Il viaggio non era semplice. Gli israeliti si lamentavano, e Mosè parlò con Dio</a:t>
            </a:r>
          </a:p>
          <a:p>
            <a:pPr>
              <a:buNone/>
            </a:pPr>
            <a:r>
              <a:rPr lang="it-IT" dirty="0"/>
              <a:t>FILMATO DA INIZIO A 3.51</a:t>
            </a:r>
          </a:p>
          <a:p>
            <a:pPr>
              <a:buNone/>
            </a:pPr>
            <a:r>
              <a:rPr lang="it-IT" dirty="0"/>
              <a:t>Dio parla con Mosè</a:t>
            </a:r>
          </a:p>
          <a:p>
            <a:pPr>
              <a:buNone/>
            </a:pPr>
            <a:r>
              <a:rPr lang="it-IT" dirty="0"/>
              <a:t>FILMATO DA 7.20 A 7.30</a:t>
            </a:r>
          </a:p>
          <a:p>
            <a:pPr>
              <a:buNone/>
            </a:pPr>
            <a:r>
              <a:rPr lang="it-IT" dirty="0"/>
              <a:t>    Il faraone però non si era ancora arreso e con i suoi soldati partì all’inseguimento degli ebrei. </a:t>
            </a:r>
          </a:p>
          <a:p>
            <a:pPr>
              <a:buNone/>
            </a:pPr>
            <a:r>
              <a:rPr lang="it-IT" dirty="0"/>
              <a:t>   Ad un certo punto questi si trovarono di fronte al Mar Rosso mentre dietro di loro stavano arrivando i soldati egiziani, allora Mosè alzò le braccia ed ecco che improvvisamente le acque del mare si divisero, così che  gli Ebrei poterono camminare in mezzo senza nemmeno bagnarsi. </a:t>
            </a:r>
          </a:p>
          <a:p>
            <a:pPr>
              <a:buNone/>
            </a:pPr>
            <a:r>
              <a:rPr lang="it-IT" dirty="0"/>
              <a:t>    Quando furono passati tutti Dio fece chiudere le acque così i soldati del faraone ne rimasero sommersi e annegarono.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sz="4500" dirty="0"/>
              <a:t>   </a:t>
            </a:r>
            <a:r>
              <a:rPr lang="it-IT" sz="2600" dirty="0"/>
              <a:t>Fra il popolo divennero sempre più comuni litigi, lotte e questioni di ogni genere, inoltre in molti persero la fiducia in Dio e cominciarono ad adorare altri idoli. </a:t>
            </a:r>
          </a:p>
          <a:p>
            <a:pPr>
              <a:buNone/>
            </a:pPr>
            <a:endParaRPr lang="it-IT" sz="2600" dirty="0"/>
          </a:p>
          <a:p>
            <a:pPr>
              <a:buNone/>
            </a:pPr>
            <a:r>
              <a:rPr lang="it-IT" sz="2600" dirty="0"/>
              <a:t>FILMATO DA 8.24 A 10.30 e DA 11.15 A 12.25</a:t>
            </a:r>
          </a:p>
          <a:p>
            <a:pPr>
              <a:buNone/>
            </a:pPr>
            <a:endParaRPr lang="it-IT" sz="2600" dirty="0"/>
          </a:p>
          <a:p>
            <a:pPr>
              <a:buNone/>
            </a:pPr>
            <a:r>
              <a:rPr lang="it-IT" sz="2600" dirty="0"/>
              <a:t>     Allora Mosè salì sul monte Sinai a chiedere aiuto a Dio.</a:t>
            </a:r>
          </a:p>
          <a:p>
            <a:pPr>
              <a:buNone/>
            </a:pPr>
            <a:r>
              <a:rPr lang="it-IT" sz="2600" dirty="0"/>
              <a:t>     Come risposta Dio gli disse di scrivere su due tavole di pietra queste leggi che sono i </a:t>
            </a:r>
            <a:r>
              <a:rPr lang="it-IT" sz="2600" b="1" dirty="0">
                <a:solidFill>
                  <a:schemeClr val="accent5">
                    <a:lumMod val="75000"/>
                  </a:schemeClr>
                </a:solidFill>
              </a:rPr>
              <a:t>10 COMANDAMENTI</a:t>
            </a:r>
            <a:r>
              <a:rPr lang="it-IT" sz="2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600" dirty="0"/>
              <a:t>che il popolo doveva seguire per vivere da figli e fratelli e conservare l’amicizia con Dio.</a:t>
            </a:r>
          </a:p>
          <a:p>
            <a:pPr>
              <a:buNone/>
            </a:pPr>
            <a:r>
              <a:rPr lang="it-IT" sz="2600" dirty="0"/>
              <a:t>     I Comandamenti sono un’indicazione per avere una vita priva di peccato.</a:t>
            </a:r>
          </a:p>
          <a:p>
            <a:pPr>
              <a:buNone/>
            </a:pPr>
            <a:endParaRPr lang="it-IT" sz="2600" dirty="0"/>
          </a:p>
          <a:p>
            <a:pPr>
              <a:buNone/>
            </a:pPr>
            <a:r>
              <a:rPr lang="it-IT" sz="2600" dirty="0"/>
              <a:t>FILMATO DA 12.35 A 15</a:t>
            </a:r>
          </a:p>
          <a:p>
            <a:pPr>
              <a:buNone/>
            </a:pPr>
            <a:r>
              <a:rPr lang="it-IT" sz="4500" dirty="0"/>
              <a:t> 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14575" y="646113"/>
            <a:ext cx="451485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1089</Words>
  <Application>Microsoft Office PowerPoint</Application>
  <PresentationFormat>Presentazione su schermo (4:3)</PresentationFormat>
  <Paragraphs>87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I DIECI COMANDAMENTI</vt:lpstr>
      <vt:lpstr>Dio consegna i COMANDAMENTI a Mosè</vt:lpstr>
      <vt:lpstr>Un po’ di storia</vt:lpstr>
      <vt:lpstr>Diapositiva 4</vt:lpstr>
      <vt:lpstr>Diapositiva 5</vt:lpstr>
      <vt:lpstr>Diapositiva 6</vt:lpstr>
      <vt:lpstr>Diapositiva 7</vt:lpstr>
      <vt:lpstr>Diapositiva 8</vt:lpstr>
      <vt:lpstr>Diapositiva 9</vt:lpstr>
      <vt:lpstr>ANALIZZIAMO I 10 COMANDAMENTI</vt:lpstr>
      <vt:lpstr>Diapositiva 11</vt:lpstr>
      <vt:lpstr>Diapositiva 12</vt:lpstr>
      <vt:lpstr>Gli altri comandamenti ci insegnano la relazione d’amore con gli altri  ci possono essere pericoli che minacciano la relazione d’amore con gli altri </vt:lpstr>
      <vt:lpstr>Diapositiva 14</vt:lpstr>
      <vt:lpstr>Diapositiva 15</vt:lpstr>
      <vt:lpstr>Gesù ha ripreso i dieci comandamenti. 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dieci comandamenti</dc:title>
  <dc:creator>User</dc:creator>
  <cp:lastModifiedBy>User</cp:lastModifiedBy>
  <cp:revision>56</cp:revision>
  <dcterms:created xsi:type="dcterms:W3CDTF">2023-01-03T10:43:05Z</dcterms:created>
  <dcterms:modified xsi:type="dcterms:W3CDTF">2023-01-13T12:48:17Z</dcterms:modified>
</cp:coreProperties>
</file>